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3" r:id="rId8"/>
    <p:sldId id="269" r:id="rId9"/>
    <p:sldId id="278" r:id="rId10"/>
    <p:sldId id="279" r:id="rId11"/>
    <p:sldId id="280" r:id="rId12"/>
    <p:sldId id="281" r:id="rId13"/>
    <p:sldId id="268" r:id="rId14"/>
    <p:sldId id="258" r:id="rId15"/>
    <p:sldId id="282" r:id="rId16"/>
    <p:sldId id="259" r:id="rId17"/>
    <p:sldId id="270" r:id="rId18"/>
    <p:sldId id="260" r:id="rId19"/>
    <p:sldId id="272" r:id="rId20"/>
    <p:sldId id="273" r:id="rId21"/>
    <p:sldId id="275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33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108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BE688-0699-734F-9018-8DF8B09F63AB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F2C02-F71F-BC44-B299-70EA6BBDAE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package" Target="../embeddings/Microsoft_Word_Document2.doc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wmf"/><Relationship Id="rId4" Type="http://schemas.openxmlformats.org/officeDocument/2006/relationships/package" Target="../embeddings/Microsoft_Word_Document3.doc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package" Target="../embeddings/Microsoft_Word_Document1.docx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 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951633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</a:rPr>
              <a:t>Hiring the Best: 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</a:rPr>
              <a:t>Best Practices Human Resources Toolkit</a:t>
            </a:r>
          </a:p>
          <a:p>
            <a:pPr algn="ctr"/>
            <a:endParaRPr lang="en-US" sz="1000" b="1" dirty="0" smtClean="0">
              <a:solidFill>
                <a:srgbClr val="003366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3366"/>
                </a:solidFill>
              </a:rPr>
              <a:t>2014 GSBA/GSSA Preconference Workshop</a:t>
            </a:r>
            <a:endParaRPr lang="en-US" sz="2400" b="1" dirty="0">
              <a:solidFill>
                <a:srgbClr val="003366"/>
              </a:solidFill>
            </a:endParaRPr>
          </a:p>
          <a:p>
            <a:pPr algn="ctr"/>
            <a:endParaRPr lang="en-US" sz="1200" b="1" dirty="0" smtClean="0">
              <a:solidFill>
                <a:srgbClr val="003366"/>
              </a:solidFill>
            </a:endParaRPr>
          </a:p>
          <a:p>
            <a:pPr algn="ctr"/>
            <a:endParaRPr lang="en-US" sz="1200" b="1" dirty="0">
              <a:solidFill>
                <a:srgbClr val="003366"/>
              </a:solidFill>
            </a:endParaRPr>
          </a:p>
          <a:p>
            <a:pPr algn="ctr"/>
            <a:r>
              <a:rPr lang="en-US" b="1" dirty="0" smtClean="0">
                <a:solidFill>
                  <a:srgbClr val="003366"/>
                </a:solidFill>
              </a:rPr>
              <a:t>December 4,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Recruitment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02221"/>
            <a:ext cx="7943850" cy="39638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Good teachers can come from anywhere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Traditional candidates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Non-traditional candidates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Career changers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337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Recruitment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1986455"/>
            <a:ext cx="7943850" cy="39795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Limit unnecessary barriers to entry and application requirements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Documentation required prior to interview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94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Recruitment Resources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1986455"/>
            <a:ext cx="7943850" cy="397958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Creating marketing messages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Developing marketing materials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Sample job postings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Building on-line recruiting presence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Highest yield recruitment sources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Creating a web presence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Rural recruitment tips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Specialized and critical field candidates</a:t>
            </a:r>
          </a:p>
        </p:txBody>
      </p:sp>
    </p:spTree>
    <p:extLst>
      <p:ext uri="{BB962C8B-B14F-4D97-AF65-F5344CB8AC3E}">
        <p14:creationId xmlns:p14="http://schemas.microsoft.com/office/powerpoint/2010/main" val="18009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Teacher Selection Roadmap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45" y="2800350"/>
            <a:ext cx="7943850" cy="23317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Select teachers who will be the best fit for your school. </a:t>
            </a:r>
          </a:p>
          <a:p>
            <a:pPr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16013" y="1552031"/>
            <a:ext cx="1014605" cy="985429"/>
            <a:chOff x="2799" y="3055"/>
            <a:chExt cx="432" cy="432"/>
          </a:xfrm>
          <a:solidFill>
            <a:srgbClr val="CC9900"/>
          </a:solidFill>
        </p:grpSpPr>
        <p:grpSp>
          <p:nvGrpSpPr>
            <p:cNvPr id="5" name="Group 66"/>
            <p:cNvGrpSpPr>
              <a:grpSpLocks/>
            </p:cNvGrpSpPr>
            <p:nvPr/>
          </p:nvGrpSpPr>
          <p:grpSpPr bwMode="auto">
            <a:xfrm>
              <a:off x="2799" y="3055"/>
              <a:ext cx="432" cy="432"/>
              <a:chOff x="2799" y="3055"/>
              <a:chExt cx="432" cy="432"/>
            </a:xfrm>
            <a:grpFill/>
          </p:grpSpPr>
          <p:sp>
            <p:nvSpPr>
              <p:cNvPr id="7" name="Oval 45"/>
              <p:cNvSpPr>
                <a:spLocks noChangeArrowheads="1"/>
              </p:cNvSpPr>
              <p:nvPr/>
            </p:nvSpPr>
            <p:spPr bwMode="auto">
              <a:xfrm>
                <a:off x="2799" y="3055"/>
                <a:ext cx="432" cy="432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8" name="Oval 47"/>
              <p:cNvSpPr>
                <a:spLocks noChangeArrowheads="1"/>
              </p:cNvSpPr>
              <p:nvPr/>
            </p:nvSpPr>
            <p:spPr bwMode="auto">
              <a:xfrm>
                <a:off x="2846" y="3118"/>
                <a:ext cx="238" cy="232"/>
              </a:xfrm>
              <a:prstGeom prst="ellipse">
                <a:avLst/>
              </a:prstGeom>
              <a:grpFill/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9" name="Rectangle 48"/>
              <p:cNvSpPr>
                <a:spLocks noChangeArrowheads="1"/>
              </p:cNvSpPr>
              <p:nvPr/>
            </p:nvSpPr>
            <p:spPr bwMode="auto">
              <a:xfrm rot="18750754">
                <a:off x="3064" y="3278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</p:grpSp>
        <p:sp>
          <p:nvSpPr>
            <p:cNvPr id="6" name="Arc 69"/>
            <p:cNvSpPr>
              <a:spLocks/>
            </p:cNvSpPr>
            <p:nvPr/>
          </p:nvSpPr>
          <p:spPr bwMode="auto">
            <a:xfrm rot="-8428399">
              <a:off x="2854" y="3202"/>
              <a:ext cx="48" cy="46"/>
            </a:xfrm>
            <a:custGeom>
              <a:avLst/>
              <a:gdLst>
                <a:gd name="T0" fmla="*/ 0 w 21600"/>
                <a:gd name="T1" fmla="*/ 0 h 20677"/>
                <a:gd name="T2" fmla="*/ 0 w 21600"/>
                <a:gd name="T3" fmla="*/ 0 h 20677"/>
                <a:gd name="T4" fmla="*/ 0 w 21600"/>
                <a:gd name="T5" fmla="*/ 0 h 206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677"/>
                <a:gd name="T11" fmla="*/ 21600 w 21600"/>
                <a:gd name="T12" fmla="*/ 20677 h 20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677" fill="none" extrusionOk="0">
                  <a:moveTo>
                    <a:pt x="6247" y="0"/>
                  </a:moveTo>
                  <a:cubicBezTo>
                    <a:pt x="15363" y="2754"/>
                    <a:pt x="21600" y="11154"/>
                    <a:pt x="21600" y="20677"/>
                  </a:cubicBezTo>
                </a:path>
                <a:path w="21600" h="20677" stroke="0" extrusionOk="0">
                  <a:moveTo>
                    <a:pt x="6247" y="0"/>
                  </a:moveTo>
                  <a:cubicBezTo>
                    <a:pt x="15363" y="2754"/>
                    <a:pt x="21600" y="11154"/>
                    <a:pt x="21600" y="20677"/>
                  </a:cubicBezTo>
                  <a:lnTo>
                    <a:pt x="0" y="2067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997361"/>
              </p:ext>
            </p:extLst>
          </p:nvPr>
        </p:nvGraphicFramePr>
        <p:xfrm>
          <a:off x="3575395" y="4148614"/>
          <a:ext cx="1715452" cy="171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showAsIcon="1" r:id="rId4" imgW="914400" imgH="806450" progId="Word.Document.12">
                  <p:embed/>
                </p:oleObj>
              </mc:Choice>
              <mc:Fallback>
                <p:oleObj name="Document" showAsIcon="1" r:id="rId4" imgW="914400" imgH="806450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395" y="4148614"/>
                        <a:ext cx="1715452" cy="1715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4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Selection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11680"/>
            <a:ext cx="7943850" cy="395435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Identify the traits of effective teachers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Performance Standards (TKES)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Create selection tools to assess effective teaching traits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Hire early and efficiently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Use selection data to inform new hires and design professional development</a:t>
            </a:r>
          </a:p>
          <a:p>
            <a:pPr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827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Selection Resources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11680"/>
            <a:ext cx="7943850" cy="395435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Selection activities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Demo lessons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TKES Interview question bank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Hiring committees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Hiring committee worksheet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Declaration of Intent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Sample form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Best hiring practices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Early selection and hiring timeline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50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Teacher Retention Roadmap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2971800"/>
            <a:ext cx="7943850" cy="12001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Recognize and retain your top performers and best teachers.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19" name="Oval 354"/>
          <p:cNvSpPr>
            <a:spLocks noChangeArrowheads="1"/>
          </p:cNvSpPr>
          <p:nvPr/>
        </p:nvSpPr>
        <p:spPr bwMode="auto">
          <a:xfrm>
            <a:off x="4078494" y="2229953"/>
            <a:ext cx="268494" cy="256189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Book Antiqua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98215" y="1767068"/>
            <a:ext cx="1173481" cy="1029107"/>
            <a:chOff x="7391400" y="3886200"/>
            <a:chExt cx="685800" cy="685800"/>
          </a:xfrm>
        </p:grpSpPr>
        <p:sp>
          <p:nvSpPr>
            <p:cNvPr id="22" name="Oval 353"/>
            <p:cNvSpPr>
              <a:spLocks noChangeArrowheads="1"/>
            </p:cNvSpPr>
            <p:nvPr/>
          </p:nvSpPr>
          <p:spPr bwMode="auto">
            <a:xfrm>
              <a:off x="7391400" y="3886200"/>
              <a:ext cx="685800" cy="685800"/>
            </a:xfrm>
            <a:prstGeom prst="ellipse">
              <a:avLst/>
            </a:prstGeom>
            <a:solidFill>
              <a:srgbClr val="CC99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3" name="Oval 354"/>
            <p:cNvSpPr>
              <a:spLocks noChangeArrowheads="1"/>
            </p:cNvSpPr>
            <p:nvPr/>
          </p:nvSpPr>
          <p:spPr bwMode="auto">
            <a:xfrm>
              <a:off x="7620000" y="4013200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>
                <a:latin typeface="Book Antiqua" pitchFamily="18" charset="0"/>
              </a:endParaRPr>
            </a:p>
          </p:txBody>
        </p:sp>
        <p:grpSp>
          <p:nvGrpSpPr>
            <p:cNvPr id="24" name="Group 355"/>
            <p:cNvGrpSpPr>
              <a:grpSpLocks/>
            </p:cNvGrpSpPr>
            <p:nvPr/>
          </p:nvGrpSpPr>
          <p:grpSpPr bwMode="auto">
            <a:xfrm>
              <a:off x="7426325" y="4057650"/>
              <a:ext cx="203200" cy="277813"/>
              <a:chOff x="1068" y="1216"/>
              <a:chExt cx="216" cy="300"/>
            </a:xfrm>
          </p:grpSpPr>
          <p:sp>
            <p:nvSpPr>
              <p:cNvPr id="32" name="Oval 356"/>
              <p:cNvSpPr>
                <a:spLocks noChangeArrowheads="1"/>
              </p:cNvSpPr>
              <p:nvPr/>
            </p:nvSpPr>
            <p:spPr bwMode="auto">
              <a:xfrm>
                <a:off x="1104" y="1216"/>
                <a:ext cx="144" cy="144"/>
              </a:xfrm>
              <a:prstGeom prst="ellipse">
                <a:avLst/>
              </a:prstGeom>
              <a:solidFill>
                <a:srgbClr val="FFCC66">
                  <a:alpha val="67058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3" name="Rectangle 357"/>
              <p:cNvSpPr>
                <a:spLocks noChangeArrowheads="1"/>
              </p:cNvSpPr>
              <p:nvPr/>
            </p:nvSpPr>
            <p:spPr bwMode="auto">
              <a:xfrm>
                <a:off x="1068" y="1372"/>
                <a:ext cx="216" cy="144"/>
              </a:xfrm>
              <a:prstGeom prst="rect">
                <a:avLst/>
              </a:prstGeom>
              <a:solidFill>
                <a:srgbClr val="FFCC66">
                  <a:alpha val="6705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4" name="Line 358"/>
              <p:cNvSpPr>
                <a:spLocks noChangeShapeType="1"/>
              </p:cNvSpPr>
              <p:nvPr/>
            </p:nvSpPr>
            <p:spPr bwMode="auto">
              <a:xfrm>
                <a:off x="1122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35" name="Line 359"/>
              <p:cNvSpPr>
                <a:spLocks noChangeShapeType="1"/>
              </p:cNvSpPr>
              <p:nvPr/>
            </p:nvSpPr>
            <p:spPr bwMode="auto">
              <a:xfrm>
                <a:off x="1230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" name="Group 360"/>
            <p:cNvGrpSpPr>
              <a:grpSpLocks/>
            </p:cNvGrpSpPr>
            <p:nvPr/>
          </p:nvGrpSpPr>
          <p:grpSpPr bwMode="auto">
            <a:xfrm>
              <a:off x="7858125" y="4057650"/>
              <a:ext cx="203200" cy="277813"/>
              <a:chOff x="1068" y="1216"/>
              <a:chExt cx="216" cy="300"/>
            </a:xfrm>
          </p:grpSpPr>
          <p:sp>
            <p:nvSpPr>
              <p:cNvPr id="29" name="Oval 361"/>
              <p:cNvSpPr>
                <a:spLocks noChangeArrowheads="1"/>
              </p:cNvSpPr>
              <p:nvPr/>
            </p:nvSpPr>
            <p:spPr bwMode="auto">
              <a:xfrm>
                <a:off x="1104" y="1216"/>
                <a:ext cx="144" cy="144"/>
              </a:xfrm>
              <a:prstGeom prst="ellipse">
                <a:avLst/>
              </a:prstGeom>
              <a:solidFill>
                <a:srgbClr val="FFCC66">
                  <a:alpha val="66667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0" name="Rectangle 362"/>
              <p:cNvSpPr>
                <a:spLocks noChangeArrowheads="1"/>
              </p:cNvSpPr>
              <p:nvPr/>
            </p:nvSpPr>
            <p:spPr bwMode="auto">
              <a:xfrm>
                <a:off x="1068" y="1372"/>
                <a:ext cx="216" cy="144"/>
              </a:xfrm>
              <a:prstGeom prst="rect">
                <a:avLst/>
              </a:prstGeom>
              <a:solidFill>
                <a:srgbClr val="FFCC66">
                  <a:alpha val="67058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1" name="Line 364"/>
              <p:cNvSpPr>
                <a:spLocks noChangeShapeType="1"/>
              </p:cNvSpPr>
              <p:nvPr/>
            </p:nvSpPr>
            <p:spPr bwMode="auto">
              <a:xfrm>
                <a:off x="1230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</p:grpSp>
        <p:sp>
          <p:nvSpPr>
            <p:cNvPr id="26" name="Rectangle 365"/>
            <p:cNvSpPr>
              <a:spLocks noChangeArrowheads="1"/>
            </p:cNvSpPr>
            <p:nvPr/>
          </p:nvSpPr>
          <p:spPr bwMode="auto">
            <a:xfrm>
              <a:off x="7562850" y="4260850"/>
              <a:ext cx="342900" cy="2286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>
                <a:latin typeface="Book Antiqua" pitchFamily="18" charset="0"/>
              </a:endParaRPr>
            </a:p>
          </p:txBody>
        </p:sp>
        <p:sp>
          <p:nvSpPr>
            <p:cNvPr id="27" name="Line 366"/>
            <p:cNvSpPr>
              <a:spLocks noChangeShapeType="1"/>
            </p:cNvSpPr>
            <p:nvPr/>
          </p:nvSpPr>
          <p:spPr bwMode="auto">
            <a:xfrm>
              <a:off x="7648575" y="4370388"/>
              <a:ext cx="0" cy="114300"/>
            </a:xfrm>
            <a:prstGeom prst="line">
              <a:avLst/>
            </a:prstGeom>
            <a:noFill/>
            <a:ln w="25400">
              <a:solidFill>
                <a:srgbClr val="CC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8" name="Line 367"/>
            <p:cNvSpPr>
              <a:spLocks noChangeShapeType="1"/>
            </p:cNvSpPr>
            <p:nvPr/>
          </p:nvSpPr>
          <p:spPr bwMode="auto">
            <a:xfrm>
              <a:off x="7820025" y="4370388"/>
              <a:ext cx="0" cy="114300"/>
            </a:xfrm>
            <a:prstGeom prst="line">
              <a:avLst/>
            </a:prstGeom>
            <a:noFill/>
            <a:ln w="25400">
              <a:solidFill>
                <a:srgbClr val="CC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46055"/>
              </p:ext>
            </p:extLst>
          </p:nvPr>
        </p:nvGraphicFramePr>
        <p:xfrm>
          <a:off x="3395181" y="4400550"/>
          <a:ext cx="1635120" cy="144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showAsIcon="1" r:id="rId4" imgW="914400" imgH="806450" progId="Word.Document.12">
                  <p:embed/>
                </p:oleObj>
              </mc:Choice>
              <mc:Fallback>
                <p:oleObj name="Document" showAsIcon="1" r:id="rId4" imgW="914400" imgH="806450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181" y="4400550"/>
                        <a:ext cx="1635120" cy="1442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7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Retention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11680"/>
            <a:ext cx="7943850" cy="395435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Understand why top teachers leave their schools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Accurately identify your highest performing teachers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Encourage your best teachers to stay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Create a retention plan</a:t>
            </a:r>
          </a:p>
          <a:p>
            <a:pPr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35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Retention Practices</a:t>
            </a:r>
            <a:endParaRPr lang="en-US" sz="4000" i="1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365" y="1758139"/>
            <a:ext cx="7943850" cy="10165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The attrition of irreplaceable teachers can be easily prevented.  </a:t>
            </a: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14" y="2774731"/>
            <a:ext cx="8521656" cy="33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Retention Practices</a:t>
            </a:r>
            <a:endParaRPr lang="en-US" sz="4000" i="1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365" y="1550034"/>
            <a:ext cx="7943850" cy="1547495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Top and bottom performing teachers are retained at strikingly similar rates.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Ideally, high performing teachers would be kept at much higher rates than low performing teachers, who should be counseled out of the profession if they cannot rapidly improve.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545" y="3200400"/>
            <a:ext cx="72294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470272"/>
            <a:ext cx="617220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Agenda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1710" y="1885950"/>
            <a:ext cx="4777740" cy="35428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C9900"/>
                </a:solidFill>
                <a:latin typeface="Helvetica"/>
                <a:cs typeface="Helvetica"/>
              </a:rPr>
              <a:t>Toolkit Overview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Toolkit Walkthrough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Recruitment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Selection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Retention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Q &amp; A</a:t>
            </a:r>
          </a:p>
          <a:p>
            <a:pPr>
              <a:buNone/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sz="28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Retention Practices</a:t>
            </a:r>
            <a:endParaRPr lang="en-US" sz="4000" i="1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365" y="1550034"/>
            <a:ext cx="7943850" cy="154749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Create a retention plan using resources and retention strategies targeted to your best teachers.</a:t>
            </a:r>
            <a:endParaRPr lang="en-US" sz="24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4" name="Rounded Rectangle 12"/>
          <p:cNvSpPr>
            <a:spLocks noChangeArrowheads="1"/>
          </p:cNvSpPr>
          <p:nvPr/>
        </p:nvSpPr>
        <p:spPr bwMode="auto">
          <a:xfrm>
            <a:off x="283779" y="2585546"/>
            <a:ext cx="8294435" cy="371238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2788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2790497"/>
            <a:ext cx="3513980" cy="29128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14130" y="5772148"/>
            <a:ext cx="2451419" cy="384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cs typeface="Arial" pitchFamily="34" charset="0"/>
              </a:rPr>
              <a:t>Above: 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cs typeface="Arial" pitchFamily="34" charset="0"/>
              </a:rPr>
              <a:t>Teachers ranked eight retention strategies from 1 (unimportant) to 5 (very important)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44290" y="2937265"/>
            <a:ext cx="4622799" cy="276606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87240" y="5772148"/>
            <a:ext cx="3136900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cs typeface="Arial" pitchFamily="34" charset="0"/>
              </a:rPr>
              <a:t>Above: 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cs typeface="Arial" pitchFamily="34" charset="0"/>
              </a:rPr>
              <a:t>Those effective teachers who experienced more retention strategies plan to stay at their schools longer.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Retention Resources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11680"/>
            <a:ext cx="7943850" cy="395435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3366"/>
                </a:solidFill>
                <a:latin typeface="Helvetica"/>
                <a:cs typeface="Helvetica"/>
              </a:rPr>
              <a:t>Retention planner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3366"/>
                </a:solidFill>
                <a:latin typeface="Helvetica"/>
                <a:cs typeface="Helvetica"/>
              </a:rPr>
              <a:t>Retention strategies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10 Ways </a:t>
            </a:r>
            <a:r>
              <a:rPr lang="en-US" dirty="0">
                <a:solidFill>
                  <a:srgbClr val="003366"/>
                </a:solidFill>
                <a:latin typeface="Helvetica"/>
                <a:cs typeface="Helvetica"/>
              </a:rPr>
              <a:t>Principals can keep Top Teachers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Additional resources: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Fast Start: Training Better Teachers </a:t>
            </a:r>
            <a:r>
              <a:rPr lang="en-US" dirty="0">
                <a:solidFill>
                  <a:srgbClr val="003366"/>
                </a:solidFill>
                <a:latin typeface="Helvetica"/>
                <a:cs typeface="Helvetica"/>
              </a:rPr>
              <a:t>F</a:t>
            </a: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aster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Leap Year: Assessing and Supporting Effective First-Year Teachers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5 Tips for Putting New Teachers on the Right Path</a:t>
            </a:r>
          </a:p>
        </p:txBody>
      </p:sp>
    </p:spTree>
    <p:extLst>
      <p:ext uri="{BB962C8B-B14F-4D97-AF65-F5344CB8AC3E}">
        <p14:creationId xmlns:p14="http://schemas.microsoft.com/office/powerpoint/2010/main" val="34312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Questions 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pic>
        <p:nvPicPr>
          <p:cNvPr id="4100" name="Picture 4" descr="C:\Users\e199800882\AppData\Local\Microsoft\Windows\Temporary Internet Files\Content.IE5\WIZWABP7\MC900442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33" y="1560786"/>
            <a:ext cx="4498835" cy="44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470272"/>
            <a:ext cx="617220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Toolkit Overview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10" y="1703070"/>
            <a:ext cx="7658100" cy="41262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The Toolkit offers best practices and resources for improving human capital outcomes in three core areas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Recruitment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  <a:latin typeface="Helvetica"/>
                <a:cs typeface="Helvetica"/>
              </a:rPr>
              <a:t>Reaching and attracting candidates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Selection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  <a:latin typeface="Helvetica"/>
                <a:cs typeface="Helvetica"/>
              </a:rPr>
              <a:t>Identifying and selecting the best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66"/>
                </a:solidFill>
                <a:latin typeface="Helvetica"/>
                <a:cs typeface="Helvetica"/>
              </a:rPr>
              <a:t>Retention</a:t>
            </a: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	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  <a:latin typeface="Helvetica"/>
                <a:cs typeface="Helvetica"/>
              </a:rPr>
              <a:t>Retaining your top teachers</a:t>
            </a:r>
            <a:endParaRPr lang="en-US" sz="2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67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470272"/>
            <a:ext cx="617220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Toolkit Overview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497330"/>
            <a:ext cx="8401050" cy="43319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section is designed as a “roadmap” with step-by-step guidance and ready-to-use resources for that area of Human Capital M</a:t>
            </a:r>
            <a:r>
              <a:rPr lang="en-US" altLang="en-US" sz="2400" dirty="0" smtClean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anagement.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 smtClean="0">
              <a:solidFill>
                <a:srgbClr val="00336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47" y="2655570"/>
            <a:ext cx="8450243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17" y="3661410"/>
            <a:ext cx="81629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470272"/>
            <a:ext cx="617220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Toolkit Overview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" y="1497330"/>
            <a:ext cx="8401050" cy="43319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 smtClean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Simply follow the steps and use the resources as needed to improve your Human Capital practices and outcomes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altLang="en-US" sz="1800" dirty="0" smtClean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altLang="en-US" sz="1800" dirty="0" smtClean="0">
                <a:solidFill>
                  <a:srgbClr val="0033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 interview questions for a stronger selection process? Follow the steps 	in the Selection Roadmap, then open the embedded TKES Question Bank 	for concrete interview questions you can use tomorrow.</a:t>
            </a:r>
            <a:endParaRPr lang="en-US" altLang="en-US" sz="2400" dirty="0" smtClean="0">
              <a:solidFill>
                <a:srgbClr val="00336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 smtClean="0">
              <a:solidFill>
                <a:srgbClr val="00336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907" y="3691890"/>
            <a:ext cx="8005436" cy="26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470272"/>
            <a:ext cx="617220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Agenda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1710" y="1908810"/>
            <a:ext cx="5212080" cy="35428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Toolkit Overview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C9900"/>
                </a:solidFill>
                <a:latin typeface="Helvetica"/>
                <a:cs typeface="Helvetica"/>
              </a:rPr>
              <a:t>Toolkit Walkthrough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C9900"/>
                </a:solidFill>
                <a:latin typeface="Helvetica"/>
                <a:cs typeface="Helvetica"/>
              </a:rPr>
              <a:t>Recruitment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C9900"/>
                </a:solidFill>
                <a:latin typeface="Helvetica"/>
                <a:cs typeface="Helvetica"/>
              </a:rPr>
              <a:t>Selection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C9900"/>
                </a:solidFill>
                <a:latin typeface="Helvetica"/>
                <a:cs typeface="Helvetica"/>
              </a:rPr>
              <a:t>Retention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Q &amp; A</a:t>
            </a:r>
          </a:p>
          <a:p>
            <a:pPr>
              <a:buNone/>
            </a:pPr>
            <a:r>
              <a:rPr lang="en-US" sz="2800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sz="28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85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Teacher Recruitment Roadmap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011" y="2308860"/>
            <a:ext cx="7943850" cy="35428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solidFill>
                <a:srgbClr val="003366"/>
              </a:solidFill>
              <a:latin typeface="Helvetica"/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Recruit top talent, so you have the best pool of teachers to select from.</a:t>
            </a:r>
          </a:p>
          <a:p>
            <a:pPr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 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894084" y="1355833"/>
            <a:ext cx="1633238" cy="1099562"/>
            <a:chOff x="-42" y="2471"/>
            <a:chExt cx="672" cy="432"/>
          </a:xfrm>
          <a:solidFill>
            <a:srgbClr val="CC9900"/>
          </a:solidFill>
        </p:grpSpPr>
        <p:sp>
          <p:nvSpPr>
            <p:cNvPr id="5" name="Oval 23"/>
            <p:cNvSpPr>
              <a:spLocks noChangeArrowheads="1"/>
            </p:cNvSpPr>
            <p:nvPr/>
          </p:nvSpPr>
          <p:spPr bwMode="auto">
            <a:xfrm>
              <a:off x="-42" y="2471"/>
              <a:ext cx="437" cy="43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21" y="2532"/>
              <a:ext cx="609" cy="3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Book Antiqua" pitchFamily="18" charset="0"/>
                  <a:sym typeface="Wingdings" pitchFamily="2" charset="2"/>
                </a:rPr>
                <a:t></a:t>
              </a: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123"/>
              </p:ext>
            </p:extLst>
          </p:nvPr>
        </p:nvGraphicFramePr>
        <p:xfrm>
          <a:off x="3136583" y="4207192"/>
          <a:ext cx="2427684" cy="1942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showAsIcon="1" r:id="rId4" imgW="914400" imgH="806450" progId="Word.Document.12">
                  <p:embed/>
                </p:oleObj>
              </mc:Choice>
              <mc:Fallback>
                <p:oleObj name="Document" showAsIcon="1" r:id="rId4" imgW="914400" imgH="80645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583" y="4207192"/>
                        <a:ext cx="2427684" cy="1942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6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Recruitment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1545021"/>
            <a:ext cx="7943850" cy="44210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Use compelling marketing messages and materials to attract teaching talent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Developing a school “pitch”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What sets a school apart?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What traits is a leader looking for in teachers?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14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470272"/>
            <a:ext cx="7258050" cy="68644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003366"/>
                </a:solidFill>
                <a:latin typeface="Helvetica"/>
                <a:cs typeface="Helvetica"/>
              </a:rPr>
              <a:t>Best Recruitment Practices</a:t>
            </a:r>
            <a:endParaRPr lang="en-US" sz="4000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820" y="2002220"/>
            <a:ext cx="7943850" cy="345932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Use your recruitment funds strategically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Target hi-yield on-line recruitment sources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Education job fairs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3366"/>
                </a:solidFill>
                <a:latin typeface="Helvetica"/>
                <a:cs typeface="Helvetica"/>
              </a:rPr>
              <a:t>		</a:t>
            </a:r>
            <a:endParaRPr lang="en-US" dirty="0">
              <a:solidFill>
                <a:srgbClr val="0033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46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529</Words>
  <Application>Microsoft Office PowerPoint</Application>
  <PresentationFormat>On-screen Show (4:3)</PresentationFormat>
  <Paragraphs>126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Document</vt:lpstr>
      <vt:lpstr>PowerPoint Presentation</vt:lpstr>
      <vt:lpstr>Agenda</vt:lpstr>
      <vt:lpstr>Toolkit Overview</vt:lpstr>
      <vt:lpstr>Toolkit Overview</vt:lpstr>
      <vt:lpstr>Toolkit Overview</vt:lpstr>
      <vt:lpstr>Agenda</vt:lpstr>
      <vt:lpstr>Teacher Recruitment Roadmap</vt:lpstr>
      <vt:lpstr>Best Recruitment Practices</vt:lpstr>
      <vt:lpstr>Best Recruitment Practices</vt:lpstr>
      <vt:lpstr>Best Recruitment Practices</vt:lpstr>
      <vt:lpstr>Best Recruitment Practices</vt:lpstr>
      <vt:lpstr>Recruitment Resources</vt:lpstr>
      <vt:lpstr>Teacher Selection Roadmap</vt:lpstr>
      <vt:lpstr>Best Selection Practices</vt:lpstr>
      <vt:lpstr>Selection Resources</vt:lpstr>
      <vt:lpstr>Teacher Retention Roadmap</vt:lpstr>
      <vt:lpstr>Best Retention Practices</vt:lpstr>
      <vt:lpstr>Best Retention Practices</vt:lpstr>
      <vt:lpstr>Best Retention Practices</vt:lpstr>
      <vt:lpstr>Best Retention Practices</vt:lpstr>
      <vt:lpstr>Retention Resources</vt:lpstr>
      <vt:lpstr>Questions </vt:lpstr>
    </vt:vector>
  </TitlesOfParts>
  <Company>Mighty 8th 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Tammy Brown</dc:creator>
  <cp:lastModifiedBy>Emerson, Tracy</cp:lastModifiedBy>
  <cp:revision>24</cp:revision>
  <dcterms:created xsi:type="dcterms:W3CDTF">2014-11-06T16:32:07Z</dcterms:created>
  <dcterms:modified xsi:type="dcterms:W3CDTF">2014-12-01T20:38:53Z</dcterms:modified>
</cp:coreProperties>
</file>